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7A9CC0"/>
                </a:solidFill>
                <a:latin typeface="Arial"/>
              </a:defRPr>
            </a:pPr>
            <a:r>
              <a:rPr sz="900" b="0" i="0" u="none" strike="noStrike">
                <a:solidFill>
                  <a:srgbClr val="7A9CC0"/>
                </a:solidFill>
                <a:latin typeface="Arial"/>
              </a:rPr>
              <a:t>ops for n=1000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Operations (n=1000)</c:v>
                </c:pt>
              </c:strCache>
            </c:strRef>
          </c:tx>
          <c:spPr>
            <a:solidFill>
              <a:srgbClr val="00C9A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00C9A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8D8EA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B72CF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B830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FF6B6B"/>
              </a:solidFill>
              <a:effectLst/>
            </c:spPr>
          </c:dPt>
          <c:cat>
            <c:multiLvlStrRef>
              <c:f>Sheet1!$A$2:$A$6</c:f>
              <c:multiLvlStrCache>
                <c:ptCount val="5"/>
                <c:lvl>
                  <c:pt idx="0">
                    <c:v>O(1)</c:v>
                  </c:pt>
                  <c:pt idx="1">
                    <c:v>O(log n)</c:v>
                  </c:pt>
                  <c:pt idx="2">
                    <c:v>O(n)</c:v>
                  </c:pt>
                  <c:pt idx="3">
                    <c:v>O(n·log n)</c:v>
                  </c:pt>
                  <c:pt idx="4">
                    <c:v>O(n²)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10</c:v>
                </c:pt>
                <c:pt idx="2">
                  <c:v>1000</c:v>
                </c:pt>
                <c:pt idx="3">
                  <c:v>10000</c:v>
                </c:pt>
                <c:pt idx="4">
                  <c:v>1000000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A9CC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A406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A9CC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040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energy. Three weeks distilled: judges, efficient code, complexity. All four modules are covered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most memorizable table in CP. Practice reading it until it is automatic.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global array tip alone saves beginners from dozens of mysterious RE verdicts.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Motivate students to act immediately. Consistent daily practice beats binge sessions.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Orient students. Each card maps to one module. Weeks are color-coded throughout the deck.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judge workflow is the foundation. Students need to internalize that all test cases must pass, not just the sample.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 and TLE are the most common. Emphasize that TLE means the algorithm is correct — just needs to be faster.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absolute beginners, recommend Codeforces Div.4 and LeetCode Easy simultaneously.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each pitfall. The bad/good side-by-side is the key teaching format.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Week 2 with the emotional impact: complexity analysis prevents hours of wasted coding.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Big-O is the one that matters in contests. Omega and Theta are academic context.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should be able to look at this table and immediately know which classes are safe for which input sizes.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09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0" y="-1645920"/>
            <a:ext cx="5943600" cy="5943600"/>
          </a:xfrm>
          <a:prstGeom prst="ellipse">
            <a:avLst/>
          </a:prstGeom>
          <a:solidFill>
            <a:srgbClr val="00C9A7">
              <a:alpha val="8000"/>
            </a:srgbClr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286000"/>
            <a:ext cx="4572000" cy="4572000"/>
          </a:xfrm>
          <a:prstGeom prst="ellipse">
            <a:avLst/>
          </a:prstGeom>
          <a:solidFill>
            <a:srgbClr val="FFB830">
              <a:alpha val="7000"/>
            </a:srgbClr>
          </a:solidFill>
          <a:ln w="12700">
            <a:solidFill>
              <a:srgbClr val="FFB83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0" y="2926080"/>
            <a:ext cx="2743200" cy="2743200"/>
          </a:xfrm>
          <a:prstGeom prst="ellipse">
            <a:avLst/>
          </a:prstGeom>
          <a:solidFill>
            <a:srgbClr val="9B72CF">
              <a:alpha val="6000"/>
            </a:srgbClr>
          </a:solidFill>
          <a:ln w="12700">
            <a:solidFill>
              <a:srgbClr val="9B72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822960"/>
            <a:ext cx="2194560" cy="329184"/>
          </a:xfrm>
          <a:prstGeom prst="roundRect">
            <a:avLst>
              <a:gd name="adj" fmla="val 16667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822960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BEGINNER TRACK  ·  WEEK 1 &amp; 2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548640" y="128016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Competitive</a:t>
            </a:r>
            <a:endParaRPr lang="en-US" sz="6000" dirty="0"/>
          </a:p>
        </p:txBody>
      </p:sp>
      <p:sp>
        <p:nvSpPr>
          <p:cNvPr id="8" name="Text 6"/>
          <p:cNvSpPr/>
          <p:nvPr/>
        </p:nvSpPr>
        <p:spPr>
          <a:xfrm>
            <a:off x="548640" y="21031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0C9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Programming</a:t>
            </a:r>
            <a:endParaRPr lang="en-US" sz="6000" dirty="0"/>
          </a:p>
        </p:txBody>
      </p:sp>
      <p:sp>
        <p:nvSpPr>
          <p:cNvPr id="9" name="Text 7"/>
          <p:cNvSpPr/>
          <p:nvPr/>
        </p:nvSpPr>
        <p:spPr>
          <a:xfrm>
            <a:off x="594360" y="294436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48640" y="374904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00C9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800" dirty="0"/>
          </a:p>
        </p:txBody>
      </p:sp>
      <p:sp>
        <p:nvSpPr>
          <p:cNvPr id="11" name="Text 9"/>
          <p:cNvSpPr/>
          <p:nvPr/>
        </p:nvSpPr>
        <p:spPr>
          <a:xfrm>
            <a:off x="548640" y="45262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Core Modules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383280" y="374904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B8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3383280" y="45262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Pitfalls Covered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217920" y="374904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9B72C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6217920" y="45262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Quiz Questions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Constraint → Algorithm Cheat Sheet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</a:rPr>
              <a:t>Read this table BEFORE writing any code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481328"/>
            <a:ext cx="8229600" cy="512064"/>
          </a:xfrm>
          <a:prstGeom prst="roundRect">
            <a:avLst>
              <a:gd name="adj" fmla="val 14286"/>
            </a:avLst>
          </a:prstGeom>
          <a:solidFill>
            <a:srgbClr val="0F2040"/>
          </a:solidFill>
          <a:ln w="12700">
            <a:solidFill>
              <a:srgbClr val="9B72C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572768"/>
            <a:ext cx="329184" cy="329184"/>
          </a:xfrm>
          <a:prstGeom prst="ellipse">
            <a:avLst/>
          </a:prstGeom>
          <a:solidFill>
            <a:srgbClr val="9B72CF"/>
          </a:solidFill>
          <a:ln w="12700">
            <a:solidFill>
              <a:srgbClr val="9B72C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1481328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≤ 10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971800" y="1481328"/>
            <a:ext cx="2057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72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O(n!) / O(2ⁿ)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102352" y="1481328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Backtracking, permutations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2057400"/>
            <a:ext cx="8229600" cy="512064"/>
          </a:xfrm>
          <a:prstGeom prst="roundRect">
            <a:avLst>
              <a:gd name="adj" fmla="val 14286"/>
            </a:avLst>
          </a:prstGeom>
          <a:solidFill>
            <a:srgbClr val="112347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148840"/>
            <a:ext cx="329184" cy="329184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9264" y="2057400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≤ 100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971800" y="2057400"/>
            <a:ext cx="2057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O(n³)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102352" y="2057400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Floyd-Warshall, triple loops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2633472"/>
            <a:ext cx="8229600" cy="512064"/>
          </a:xfrm>
          <a:prstGeom prst="roundRect">
            <a:avLst>
              <a:gd name="adj" fmla="val 14286"/>
            </a:avLst>
          </a:prstGeom>
          <a:solidFill>
            <a:srgbClr val="0F2040"/>
          </a:solidFill>
          <a:ln w="12700">
            <a:solidFill>
              <a:srgbClr val="FF8C4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" y="2724912"/>
            <a:ext cx="329184" cy="329184"/>
          </a:xfrm>
          <a:prstGeom prst="ellipse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9264" y="2633472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≤ 3,000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971800" y="2633472"/>
            <a:ext cx="2057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C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O(n²)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102352" y="2633472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Bubble sort, naive DP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3209544"/>
            <a:ext cx="8229600" cy="512064"/>
          </a:xfrm>
          <a:prstGeom prst="roundRect">
            <a:avLst>
              <a:gd name="adj" fmla="val 14286"/>
            </a:avLst>
          </a:prstGeom>
          <a:solidFill>
            <a:srgbClr val="112347"/>
          </a:solidFill>
          <a:ln w="12700">
            <a:solidFill>
              <a:srgbClr val="FFB83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" y="3300984"/>
            <a:ext cx="329184" cy="329184"/>
          </a:xfrm>
          <a:prstGeom prst="ellipse">
            <a:avLst/>
          </a:prstGeom>
          <a:solidFill>
            <a:srgbClr val="FFB830"/>
          </a:solidFill>
          <a:ln w="12700">
            <a:solidFill>
              <a:srgbClr val="FFB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9264" y="3209544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≤ 100,000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971800" y="3209544"/>
            <a:ext cx="2057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B8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 log n)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102352" y="3209544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Merge sort, Segment tree, BIT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57200" y="3785616"/>
            <a:ext cx="8229600" cy="512064"/>
          </a:xfrm>
          <a:prstGeom prst="roundRect">
            <a:avLst>
              <a:gd name="adj" fmla="val 14286"/>
            </a:avLst>
          </a:prstGeom>
          <a:solidFill>
            <a:srgbClr val="0F2040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48640" y="3877056"/>
            <a:ext cx="329184" cy="329184"/>
          </a:xfrm>
          <a:prstGeom prst="ellipse">
            <a:avLst/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69264" y="3785616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≤ 1,000,000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971800" y="3785616"/>
            <a:ext cx="2057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102352" y="3785616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Linear scan, hash maps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57200" y="4361688"/>
            <a:ext cx="8229600" cy="512064"/>
          </a:xfrm>
          <a:prstGeom prst="roundRect">
            <a:avLst>
              <a:gd name="adj" fmla="val 14286"/>
            </a:avLst>
          </a:prstGeom>
          <a:solidFill>
            <a:srgbClr val="112347"/>
          </a:solidFill>
          <a:ln w="12700">
            <a:solidFill>
              <a:srgbClr val="A8D8E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453128"/>
            <a:ext cx="329184" cy="329184"/>
          </a:xfrm>
          <a:prstGeom prst="ellipse">
            <a:avLst/>
          </a:prstGeom>
          <a:solidFill>
            <a:srgbClr val="A8D8EA"/>
          </a:solidFill>
          <a:ln w="12700">
            <a:solidFill>
              <a:srgbClr val="A8D8E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69264" y="4361688"/>
            <a:ext cx="1920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≤ 10⁹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2971800" y="4361688"/>
            <a:ext cx="2057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O(log n) / O(1)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102352" y="4361688"/>
            <a:ext cx="3474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Binary search, math formula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57200" y="4956048"/>
            <a:ext cx="8229600" cy="256032"/>
          </a:xfrm>
          <a:prstGeom prst="roundRect">
            <a:avLst>
              <a:gd name="adj" fmla="val 21429"/>
            </a:avLst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7200" y="49560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B830"/>
                </a:solidFill>
              </a:rPr>
              <a:t>⚡  Pro Move: open every problem by checking constraints — they tell you the algorithm before reading the problem body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409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Space Complexity &amp; Memory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207008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A9CC0"/>
                </a:solidFill>
              </a:rPr>
              <a:t>C++ Type Sizes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1572768"/>
            <a:ext cx="3749040" cy="457200"/>
          </a:xfrm>
          <a:prstGeom prst="roundRect">
            <a:avLst>
              <a:gd name="adj" fmla="val 28000"/>
            </a:avLst>
          </a:prstGeom>
          <a:solidFill>
            <a:srgbClr val="0F2040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21792" y="157276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24912" y="1572768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9A7"/>
                </a:solidFill>
              </a:rPr>
              <a:t>1 byte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2103120"/>
            <a:ext cx="3749040" cy="457200"/>
          </a:xfrm>
          <a:prstGeom prst="roundRect">
            <a:avLst>
              <a:gd name="adj" fmla="val 28000"/>
            </a:avLst>
          </a:prstGeom>
          <a:solidFill>
            <a:srgbClr val="112347"/>
          </a:solidFill>
          <a:ln w="15240">
            <a:solidFill>
              <a:srgbClr val="A8D8EA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21792" y="21031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bool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24912" y="2103120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8D8EA"/>
                </a:solidFill>
              </a:rPr>
              <a:t>1 byte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2633472"/>
            <a:ext cx="3749040" cy="457200"/>
          </a:xfrm>
          <a:prstGeom prst="roundRect">
            <a:avLst>
              <a:gd name="adj" fmla="val 28000"/>
            </a:avLst>
          </a:prstGeom>
          <a:solidFill>
            <a:srgbClr val="0F2040"/>
          </a:solidFill>
          <a:ln w="15240">
            <a:solidFill>
              <a:srgbClr val="5B8CF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21792" y="2633472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724912" y="2633472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B8CFF"/>
                </a:solidFill>
              </a:rPr>
              <a:t>4 bytes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163824"/>
            <a:ext cx="3749040" cy="457200"/>
          </a:xfrm>
          <a:prstGeom prst="roundRect">
            <a:avLst>
              <a:gd name="adj" fmla="val 28000"/>
            </a:avLst>
          </a:prstGeom>
          <a:solidFill>
            <a:srgbClr val="112347"/>
          </a:solidFill>
          <a:ln w="15240">
            <a:solidFill>
              <a:srgbClr val="FFB83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1792" y="3163824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long long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724912" y="3163824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B830"/>
                </a:solidFill>
              </a:rPr>
              <a:t>8 bytes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57200" y="3694176"/>
            <a:ext cx="3749040" cy="457200"/>
          </a:xfrm>
          <a:prstGeom prst="roundRect">
            <a:avLst>
              <a:gd name="adj" fmla="val 28000"/>
            </a:avLst>
          </a:prstGeom>
          <a:solidFill>
            <a:srgbClr val="0F2040"/>
          </a:solidFill>
          <a:ln w="1524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21792" y="3694176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double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724912" y="3694176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6B"/>
                </a:solidFill>
              </a:rPr>
              <a:t>8 bytes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4224528"/>
            <a:ext cx="3749040" cy="457200"/>
          </a:xfrm>
          <a:prstGeom prst="roundRect">
            <a:avLst>
              <a:gd name="adj" fmla="val 28000"/>
            </a:avLst>
          </a:prstGeom>
          <a:solidFill>
            <a:srgbClr val="112347"/>
          </a:solidFill>
          <a:ln w="15240">
            <a:solidFill>
              <a:srgbClr val="9B72C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21792" y="422452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bitset&lt;N&gt;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724912" y="4224528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72CF"/>
                </a:solidFill>
              </a:rPr>
              <a:t>N/8 bytes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480560" y="1207008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A9CC0"/>
                </a:solidFill>
              </a:rPr>
              <a:t>Array Memory (256 MB limit)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480560" y="1572768"/>
            <a:ext cx="4297680" cy="457200"/>
          </a:xfrm>
          <a:prstGeom prst="roundRect">
            <a:avLst>
              <a:gd name="adj" fmla="val 28000"/>
            </a:avLst>
          </a:prstGeom>
          <a:solidFill>
            <a:srgbClr val="0F2040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645152" y="157276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int[10⁶]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086600" y="157276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4 MB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8275320" y="1664208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052A22"/>
          </a:solidFill>
          <a:ln w="12700">
            <a:solidFill>
              <a:srgbClr val="052A2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75320" y="166420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C9A7"/>
                </a:solidFill>
              </a:rPr>
              <a:t>✓ OK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480560" y="2103120"/>
            <a:ext cx="4297680" cy="457200"/>
          </a:xfrm>
          <a:prstGeom prst="roundRect">
            <a:avLst>
              <a:gd name="adj" fmla="val 28000"/>
            </a:avLst>
          </a:prstGeom>
          <a:solidFill>
            <a:srgbClr val="112347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645152" y="2103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long long[10⁶]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7086600" y="210312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8 MB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275320" y="2194560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052A22"/>
          </a:solidFill>
          <a:ln w="12700">
            <a:solidFill>
              <a:srgbClr val="052A2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275320" y="21945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C9A7"/>
                </a:solidFill>
              </a:rPr>
              <a:t>✓ OK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480560" y="2633472"/>
            <a:ext cx="4297680" cy="457200"/>
          </a:xfrm>
          <a:prstGeom prst="roundRect">
            <a:avLst>
              <a:gd name="adj" fmla="val 28000"/>
            </a:avLst>
          </a:prstGeom>
          <a:solidFill>
            <a:srgbClr val="0F2040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4645152" y="2633472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bool[10⁷]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7086600" y="2633472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10 MB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8275320" y="2724912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052A22"/>
          </a:solidFill>
          <a:ln w="12700">
            <a:solidFill>
              <a:srgbClr val="052A22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275320" y="2724912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C9A7"/>
                </a:solidFill>
              </a:rPr>
              <a:t>✓ OK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480560" y="3163824"/>
            <a:ext cx="4297680" cy="457200"/>
          </a:xfrm>
          <a:prstGeom prst="roundRect">
            <a:avLst>
              <a:gd name="adj" fmla="val 28000"/>
            </a:avLst>
          </a:prstGeom>
          <a:solidFill>
            <a:srgbClr val="112347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4645152" y="316382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bitset&lt;10⁷&gt;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7086600" y="3163824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1.25 MB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8275320" y="3255264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052A22"/>
          </a:solidFill>
          <a:ln w="12700">
            <a:solidFill>
              <a:srgbClr val="052A22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275320" y="3255264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C9A7"/>
                </a:solidFill>
              </a:rPr>
              <a:t>✓ OK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480560" y="3694176"/>
            <a:ext cx="4297680" cy="457200"/>
          </a:xfrm>
          <a:prstGeom prst="roundRect">
            <a:avLst>
              <a:gd name="adj" fmla="val 28000"/>
            </a:avLst>
          </a:prstGeom>
          <a:solidFill>
            <a:srgbClr val="1A0505"/>
          </a:solidFill>
          <a:ln w="1524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46" name="Text 44"/>
          <p:cNvSpPr/>
          <p:nvPr/>
        </p:nvSpPr>
        <p:spPr>
          <a:xfrm>
            <a:off x="4645152" y="369417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int[10⁸]</a:t>
            </a:r>
            <a:endParaRPr lang="en-US" sz="1150" dirty="0"/>
          </a:p>
        </p:txBody>
      </p:sp>
      <p:sp>
        <p:nvSpPr>
          <p:cNvPr id="47" name="Text 45"/>
          <p:cNvSpPr/>
          <p:nvPr/>
        </p:nvSpPr>
        <p:spPr>
          <a:xfrm>
            <a:off x="7086600" y="3694176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400 MB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8275320" y="3785616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2A0505"/>
          </a:solidFill>
          <a:ln w="12700">
            <a:solidFill>
              <a:srgbClr val="2A0505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275320" y="378561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B6B"/>
                </a:solidFill>
              </a:rPr>
              <a:t>✗ MLE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4480560" y="4224528"/>
            <a:ext cx="4297680" cy="457200"/>
          </a:xfrm>
          <a:prstGeom prst="roundRect">
            <a:avLst>
              <a:gd name="adj" fmla="val 28000"/>
            </a:avLst>
          </a:prstGeom>
          <a:solidFill>
            <a:srgbClr val="1A0505"/>
          </a:solidFill>
          <a:ln w="1524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51" name="Text 49"/>
          <p:cNvSpPr/>
          <p:nvPr/>
        </p:nvSpPr>
        <p:spPr>
          <a:xfrm>
            <a:off x="4645152" y="422452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int[10⁴][10⁴]</a:t>
            </a:r>
            <a:endParaRPr lang="en-US" sz="1150" dirty="0"/>
          </a:p>
        </p:txBody>
      </p:sp>
      <p:sp>
        <p:nvSpPr>
          <p:cNvPr id="52" name="Text 50"/>
          <p:cNvSpPr/>
          <p:nvPr/>
        </p:nvSpPr>
        <p:spPr>
          <a:xfrm>
            <a:off x="7086600" y="4224528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400 MB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8275320" y="4315968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2A0505"/>
          </a:solidFill>
          <a:ln w="12700">
            <a:solidFill>
              <a:srgbClr val="2A0505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275320" y="431596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B6B"/>
                </a:solidFill>
              </a:rPr>
              <a:t>✗ MLE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457200" y="48920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B72CF"/>
                </a:solidFill>
              </a:rPr>
              <a:t>💡  Always declare large arrays GLOBALLY in C++ — local arrays use stack (~8MB) → Stack Overflow (RE)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409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914400"/>
            <a:ext cx="5029200" cy="5029200"/>
          </a:xfrm>
          <a:prstGeom prst="ellipse">
            <a:avLst/>
          </a:prstGeom>
          <a:solidFill>
            <a:srgbClr val="00C9A7">
              <a:alpha val="7000"/>
            </a:srgbClr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8404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Action Roadmap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9CC0"/>
                </a:solidFill>
              </a:rPr>
              <a:t>Two weeks · Concrete daily actions · Measurable progress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4069080" cy="3429000"/>
          </a:xfrm>
          <a:prstGeom prst="roundRect">
            <a:avLst>
              <a:gd name="adj" fmla="val 3733"/>
            </a:avLst>
          </a:prstGeom>
          <a:solidFill>
            <a:srgbClr val="0F2040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21792" y="1508760"/>
            <a:ext cx="1280160" cy="310896"/>
          </a:xfrm>
          <a:prstGeom prst="roundRect">
            <a:avLst>
              <a:gd name="adj" fmla="val 17647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1792" y="1508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0000"/>
                </a:solidFill>
              </a:rPr>
              <a:t>Week 1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58368" y="1993392"/>
            <a:ext cx="292608" cy="292608"/>
          </a:xfrm>
          <a:prstGeom prst="ellipse">
            <a:avLst/>
          </a:prstGeom>
          <a:solidFill>
            <a:srgbClr val="00C9A7">
              <a:alpha val="40000"/>
            </a:srgbClr>
          </a:solidFill>
          <a:ln w="15240">
            <a:solidFill>
              <a:srgbClr val="00C9A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1993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C9A7"/>
                </a:solidFill>
              </a:rPr>
              <a:t>✓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51560" y="1938528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Register on Codeforces &amp; LeetCode today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58368" y="2468880"/>
            <a:ext cx="292608" cy="292608"/>
          </a:xfrm>
          <a:prstGeom prst="ellipse">
            <a:avLst/>
          </a:prstGeom>
          <a:solidFill>
            <a:srgbClr val="00C9A7">
              <a:alpha val="40000"/>
            </a:srgbClr>
          </a:solidFill>
          <a:ln w="15240">
            <a:solidFill>
              <a:srgbClr val="00C9A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" y="24688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C9A7"/>
                </a:solidFill>
              </a:rPr>
              <a:t>✓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051560" y="2414016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Memorise all 6 judge verdicts (AC/WA/TLE…)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58368" y="2944368"/>
            <a:ext cx="292608" cy="292608"/>
          </a:xfrm>
          <a:prstGeom prst="ellipse">
            <a:avLst/>
          </a:prstGeom>
          <a:solidFill>
            <a:srgbClr val="00C9A7">
              <a:alpha val="40000"/>
            </a:srgbClr>
          </a:solidFill>
          <a:ln w="15240">
            <a:solidFill>
              <a:srgbClr val="00C9A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944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C9A7"/>
                </a:solidFill>
              </a:rPr>
              <a:t>✓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51560" y="2889504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Solve 5 Codeforces Div.4 problems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58368" y="3419856"/>
            <a:ext cx="292608" cy="292608"/>
          </a:xfrm>
          <a:prstGeom prst="ellipse">
            <a:avLst/>
          </a:prstGeom>
          <a:solidFill>
            <a:srgbClr val="00C9A7">
              <a:alpha val="40000"/>
            </a:srgbClr>
          </a:solidFill>
          <a:ln w="15240">
            <a:solidFill>
              <a:srgbClr val="00C9A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8368" y="341985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C9A7"/>
                </a:solidFill>
              </a:rPr>
              <a:t>✓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51560" y="3364992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Add fast I/O to your C++ template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58368" y="3895344"/>
            <a:ext cx="292608" cy="292608"/>
          </a:xfrm>
          <a:prstGeom prst="ellipse">
            <a:avLst/>
          </a:prstGeom>
          <a:solidFill>
            <a:srgbClr val="00C9A7">
              <a:alpha val="40000"/>
            </a:srgbClr>
          </a:solidFill>
          <a:ln w="15240">
            <a:solidFill>
              <a:srgbClr val="00C9A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389534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C9A7"/>
                </a:solidFill>
              </a:rPr>
              <a:t>✓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51560" y="3840480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Switch int → long long for large values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58368" y="4370832"/>
            <a:ext cx="292608" cy="292608"/>
          </a:xfrm>
          <a:prstGeom prst="ellipse">
            <a:avLst/>
          </a:prstGeom>
          <a:solidFill>
            <a:srgbClr val="00C9A7">
              <a:alpha val="40000"/>
            </a:srgbClr>
          </a:solidFill>
          <a:ln w="15240">
            <a:solidFill>
              <a:srgbClr val="00C9A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8368" y="43708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C9A7"/>
                </a:solidFill>
              </a:rPr>
              <a:t>✓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51560" y="4315968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Replace endl with '\n' everywhere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00600" y="1371600"/>
            <a:ext cx="4069080" cy="3429000"/>
          </a:xfrm>
          <a:prstGeom prst="roundRect">
            <a:avLst>
              <a:gd name="adj" fmla="val 3733"/>
            </a:avLst>
          </a:prstGeom>
          <a:solidFill>
            <a:srgbClr val="0F2040"/>
          </a:solidFill>
          <a:ln w="1524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965192" y="1508760"/>
            <a:ext cx="1280160" cy="310896"/>
          </a:xfrm>
          <a:prstGeom prst="roundRect">
            <a:avLst>
              <a:gd name="adj" fmla="val 17647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65192" y="1508760"/>
            <a:ext cx="1280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0000"/>
                </a:solidFill>
              </a:rPr>
              <a:t>Week 2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001768" y="1993392"/>
            <a:ext cx="292608" cy="292608"/>
          </a:xfrm>
          <a:prstGeom prst="ellipse">
            <a:avLst/>
          </a:prstGeom>
          <a:solidFill>
            <a:srgbClr val="FF6B6B">
              <a:alpha val="40000"/>
            </a:srgbClr>
          </a:solidFill>
          <a:ln w="15240">
            <a:solidFill>
              <a:srgbClr val="FF6B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01768" y="1993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6B6B"/>
                </a:solidFill>
              </a:rPr>
              <a:t>✓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394960" y="1938528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Read constraints BEFORE writing code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5001768" y="2468880"/>
            <a:ext cx="292608" cy="292608"/>
          </a:xfrm>
          <a:prstGeom prst="ellipse">
            <a:avLst/>
          </a:prstGeom>
          <a:solidFill>
            <a:srgbClr val="FF6B6B">
              <a:alpha val="40000"/>
            </a:srgbClr>
          </a:solidFill>
          <a:ln w="15240">
            <a:solidFill>
              <a:srgbClr val="FF6B6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01768" y="24688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6B6B"/>
                </a:solidFill>
              </a:rPr>
              <a:t>✓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394960" y="2414016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Memorise the n → complexity table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001768" y="2944368"/>
            <a:ext cx="292608" cy="292608"/>
          </a:xfrm>
          <a:prstGeom prst="ellipse">
            <a:avLst/>
          </a:prstGeom>
          <a:solidFill>
            <a:srgbClr val="FF6B6B">
              <a:alpha val="40000"/>
            </a:srgbClr>
          </a:solidFill>
          <a:ln w="15240">
            <a:solidFill>
              <a:srgbClr val="FF6B6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001768" y="29443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6B6B"/>
                </a:solidFill>
              </a:rPr>
              <a:t>✓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5394960" y="2889504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Solve 5 problems targeting O(n log n)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5001768" y="3419856"/>
            <a:ext cx="292608" cy="292608"/>
          </a:xfrm>
          <a:prstGeom prst="ellipse">
            <a:avLst/>
          </a:prstGeom>
          <a:solidFill>
            <a:srgbClr val="FF6B6B">
              <a:alpha val="40000"/>
            </a:srgbClr>
          </a:solidFill>
          <a:ln w="15240">
            <a:solidFill>
              <a:srgbClr val="FF6B6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001768" y="341985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6B6B"/>
                </a:solidFill>
              </a:rPr>
              <a:t>✓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5394960" y="3364992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Check array memory before declaring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5001768" y="3895344"/>
            <a:ext cx="292608" cy="292608"/>
          </a:xfrm>
          <a:prstGeom prst="ellipse">
            <a:avLst/>
          </a:prstGeom>
          <a:solidFill>
            <a:srgbClr val="FF6B6B">
              <a:alpha val="40000"/>
            </a:srgbClr>
          </a:solidFill>
          <a:ln w="15240">
            <a:solidFill>
              <a:srgbClr val="FF6B6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001768" y="389534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6B6B"/>
                </a:solidFill>
              </a:rPr>
              <a:t>✓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394960" y="3840480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Convert any deep recursion to iterative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001768" y="4370832"/>
            <a:ext cx="292608" cy="292608"/>
          </a:xfrm>
          <a:prstGeom prst="ellipse">
            <a:avLst/>
          </a:prstGeom>
          <a:solidFill>
            <a:srgbClr val="FF6B6B">
              <a:alpha val="40000"/>
            </a:srgbClr>
          </a:solidFill>
          <a:ln w="15240">
            <a:solidFill>
              <a:srgbClr val="FF6B6B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01768" y="43708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6B6B"/>
                </a:solidFill>
              </a:rPr>
              <a:t>✓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5394960" y="4315968"/>
            <a:ext cx="3337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Solve LeetCode 704 (Binary Search) + 1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457200" y="4919472"/>
            <a:ext cx="8229600" cy="347472"/>
          </a:xfrm>
          <a:prstGeom prst="roundRect">
            <a:avLst>
              <a:gd name="adj" fmla="val 21053"/>
            </a:avLst>
          </a:prstGeom>
          <a:solidFill>
            <a:srgbClr val="112347"/>
          </a:solidFill>
          <a:ln w="19050">
            <a:solidFill>
              <a:srgbClr val="FFB83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57200" y="49194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B830"/>
                </a:solidFill>
              </a:rPr>
              <a:t>🏆  Every problem you solve builds pattern recognition — start competing today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AGENDA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Master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57200" y="117043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weeks · Four modules · Lifetime fundamentals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600200"/>
            <a:ext cx="4069080" cy="1417320"/>
          </a:xfrm>
          <a:prstGeom prst="roundRect">
            <a:avLst>
              <a:gd name="adj" fmla="val 9032"/>
            </a:avLst>
          </a:prstGeom>
          <a:solidFill>
            <a:srgbClr val="0F2040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21792" y="1874520"/>
            <a:ext cx="822960" cy="822960"/>
          </a:xfrm>
          <a:prstGeom prst="ellipse">
            <a:avLst/>
          </a:prstGeom>
          <a:solidFill>
            <a:srgbClr val="00C9A7">
              <a:alpha val="85000"/>
            </a:srgbClr>
          </a:solidFill>
          <a:ln w="25400">
            <a:solidFill>
              <a:srgbClr val="00C9A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" y="18745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🖥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3749040" y="1709928"/>
            <a:ext cx="640080" cy="256032"/>
          </a:xfrm>
          <a:prstGeom prst="roundRect">
            <a:avLst>
              <a:gd name="adj" fmla="val 21429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49040" y="170992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W1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600200" y="180136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0F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Judges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600200" y="2148840"/>
            <a:ext cx="2788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Platforms, verdicts &amp; workflow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800600" y="1600200"/>
            <a:ext cx="4069080" cy="1417320"/>
          </a:xfrm>
          <a:prstGeom prst="roundRect">
            <a:avLst>
              <a:gd name="adj" fmla="val 9032"/>
            </a:avLst>
          </a:prstGeom>
          <a:solidFill>
            <a:srgbClr val="0F2040"/>
          </a:solidFill>
          <a:ln w="15240">
            <a:solidFill>
              <a:srgbClr val="FFB83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965192" y="1874520"/>
            <a:ext cx="822960" cy="822960"/>
          </a:xfrm>
          <a:prstGeom prst="ellipse">
            <a:avLst/>
          </a:prstGeom>
          <a:solidFill>
            <a:srgbClr val="FFB830">
              <a:alpha val="85000"/>
            </a:srgbClr>
          </a:solidFill>
          <a:ln w="25400">
            <a:solidFill>
              <a:srgbClr val="FFB8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65192" y="18745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⚡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8092440" y="1709928"/>
            <a:ext cx="640080" cy="256032"/>
          </a:xfrm>
          <a:prstGeom prst="roundRect">
            <a:avLst>
              <a:gd name="adj" fmla="val 21429"/>
            </a:avLst>
          </a:prstGeom>
          <a:solidFill>
            <a:srgbClr val="FFB830"/>
          </a:solidFill>
          <a:ln w="12700">
            <a:solidFill>
              <a:srgbClr val="FFB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92440" y="170992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W1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5943600" y="180136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0F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Code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943600" y="2148840"/>
            <a:ext cx="2788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Pitfalls, fast I/O &amp; best practices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57200" y="3200400"/>
            <a:ext cx="4069080" cy="1417320"/>
          </a:xfrm>
          <a:prstGeom prst="roundRect">
            <a:avLst>
              <a:gd name="adj" fmla="val 9032"/>
            </a:avLst>
          </a:prstGeom>
          <a:solidFill>
            <a:srgbClr val="0F2040"/>
          </a:solidFill>
          <a:ln w="1524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21792" y="3474720"/>
            <a:ext cx="822960" cy="822960"/>
          </a:xfrm>
          <a:prstGeom prst="ellipse">
            <a:avLst/>
          </a:prstGeom>
          <a:solidFill>
            <a:srgbClr val="FF6B6B">
              <a:alpha val="85000"/>
            </a:srgbClr>
          </a:solidFill>
          <a:ln w="25400">
            <a:solidFill>
              <a:srgbClr val="FF6B6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" y="34747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📈</a:t>
            </a:r>
            <a:endParaRPr lang="en-US" sz="2600" dirty="0"/>
          </a:p>
        </p:txBody>
      </p:sp>
      <p:sp>
        <p:nvSpPr>
          <p:cNvPr id="23" name="Shape 21"/>
          <p:cNvSpPr/>
          <p:nvPr/>
        </p:nvSpPr>
        <p:spPr>
          <a:xfrm>
            <a:off x="3749040" y="3310128"/>
            <a:ext cx="640080" cy="256032"/>
          </a:xfrm>
          <a:prstGeom prst="roundRect">
            <a:avLst>
              <a:gd name="adj" fmla="val 21429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749040" y="331012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W2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1600200" y="340156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0F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Complexity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600200" y="3749040"/>
            <a:ext cx="2788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Big-O, Omega, Theta explained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800600" y="3200400"/>
            <a:ext cx="4069080" cy="1417320"/>
          </a:xfrm>
          <a:prstGeom prst="roundRect">
            <a:avLst>
              <a:gd name="adj" fmla="val 9032"/>
            </a:avLst>
          </a:prstGeom>
          <a:solidFill>
            <a:srgbClr val="0F2040"/>
          </a:solidFill>
          <a:ln w="15240">
            <a:solidFill>
              <a:srgbClr val="9B72C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965192" y="3474720"/>
            <a:ext cx="822960" cy="822960"/>
          </a:xfrm>
          <a:prstGeom prst="ellipse">
            <a:avLst/>
          </a:prstGeom>
          <a:solidFill>
            <a:srgbClr val="9B72CF">
              <a:alpha val="85000"/>
            </a:srgbClr>
          </a:solidFill>
          <a:ln w="25400">
            <a:solidFill>
              <a:srgbClr val="9B72C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65192" y="34747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💾</a:t>
            </a:r>
            <a:endParaRPr lang="en-US" sz="2600" dirty="0"/>
          </a:p>
        </p:txBody>
      </p:sp>
      <p:sp>
        <p:nvSpPr>
          <p:cNvPr id="30" name="Shape 28"/>
          <p:cNvSpPr/>
          <p:nvPr/>
        </p:nvSpPr>
        <p:spPr>
          <a:xfrm>
            <a:off x="8092440" y="3310128"/>
            <a:ext cx="640080" cy="256032"/>
          </a:xfrm>
          <a:prstGeom prst="roundRect">
            <a:avLst>
              <a:gd name="adj" fmla="val 21429"/>
            </a:avLst>
          </a:prstGeom>
          <a:solidFill>
            <a:srgbClr val="9B72CF"/>
          </a:solidFill>
          <a:ln w="12700">
            <a:solidFill>
              <a:srgbClr val="9B72C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92440" y="331012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W2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5943600" y="340156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0F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 &amp; Memory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943600" y="3749040"/>
            <a:ext cx="2788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Types, limits &amp; optimization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an Online Judge?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4663440" cy="2286000"/>
          </a:xfrm>
          <a:prstGeom prst="roundRect">
            <a:avLst>
              <a:gd name="adj" fmla="val 5600"/>
            </a:avLst>
          </a:prstGeom>
          <a:solidFill>
            <a:srgbClr val="0F2040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141732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9A7"/>
                </a:solidFill>
              </a:rPr>
              <a:t>🤖  Automated Code Referee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1828800"/>
            <a:ext cx="42062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Online Judge accepts your code, compiles it, and runs it against hidden test cases — all within seconds. It is the objective, instant referee of competitive programming.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judge never gets tired, never shows bias, and tests every edge case. Your job: get every single test case to pass.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303520" y="1261872"/>
            <a:ext cx="3383280" cy="749808"/>
          </a:xfrm>
          <a:prstGeom prst="roundRect">
            <a:avLst>
              <a:gd name="adj" fmla="val 17073"/>
            </a:avLst>
          </a:prstGeom>
          <a:solidFill>
            <a:srgbClr val="0F2040"/>
          </a:solidFill>
          <a:ln w="15240">
            <a:solidFill>
              <a:srgbClr val="2A406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440680" y="1371600"/>
            <a:ext cx="530352" cy="530352"/>
          </a:xfrm>
          <a:prstGeom prst="ellipse">
            <a:avLst/>
          </a:prstGeom>
          <a:solidFill>
            <a:srgbClr val="00C9A7">
              <a:alpha val="85000"/>
            </a:srgbClr>
          </a:solidFill>
          <a:ln w="25400">
            <a:solidFill>
              <a:srgbClr val="00C9A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40680" y="137160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C9A7"/>
                </a:solidFill>
              </a:rPr>
              <a:t>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080760" y="135331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Write Solution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080760" y="1645920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Code locally or in browser editor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303520" y="2139696"/>
            <a:ext cx="3383280" cy="749808"/>
          </a:xfrm>
          <a:prstGeom prst="roundRect">
            <a:avLst>
              <a:gd name="adj" fmla="val 17073"/>
            </a:avLst>
          </a:prstGeom>
          <a:solidFill>
            <a:srgbClr val="112347"/>
          </a:solidFill>
          <a:ln w="15240">
            <a:solidFill>
              <a:srgbClr val="2A406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440680" y="2249424"/>
            <a:ext cx="530352" cy="530352"/>
          </a:xfrm>
          <a:prstGeom prst="ellipse">
            <a:avLst/>
          </a:prstGeom>
          <a:solidFill>
            <a:srgbClr val="00C9A7">
              <a:alpha val="85000"/>
            </a:srgbClr>
          </a:solidFill>
          <a:ln w="25400">
            <a:solidFill>
              <a:srgbClr val="00C9A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40680" y="2249424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C9A7"/>
                </a:solidFill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080760" y="2231136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Submit Code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080760" y="2523744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Platform sends to judge server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303520" y="3017520"/>
            <a:ext cx="3383280" cy="749808"/>
          </a:xfrm>
          <a:prstGeom prst="roundRect">
            <a:avLst>
              <a:gd name="adj" fmla="val 17073"/>
            </a:avLst>
          </a:prstGeom>
          <a:solidFill>
            <a:srgbClr val="0F2040"/>
          </a:solidFill>
          <a:ln w="15240">
            <a:solidFill>
              <a:srgbClr val="2A406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440680" y="3127248"/>
            <a:ext cx="530352" cy="530352"/>
          </a:xfrm>
          <a:prstGeom prst="ellipse">
            <a:avLst/>
          </a:prstGeom>
          <a:solidFill>
            <a:srgbClr val="00C9A7">
              <a:alpha val="85000"/>
            </a:srgbClr>
          </a:solidFill>
          <a:ln w="25400">
            <a:solidFill>
              <a:srgbClr val="00C9A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40680" y="3127248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C9A7"/>
                </a:solidFill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080760" y="31089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Judge Runs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080760" y="340156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Compiles + runs all hidden tests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303520" y="3895344"/>
            <a:ext cx="3383280" cy="749808"/>
          </a:xfrm>
          <a:prstGeom prst="roundRect">
            <a:avLst>
              <a:gd name="adj" fmla="val 17073"/>
            </a:avLst>
          </a:prstGeom>
          <a:solidFill>
            <a:srgbClr val="112347"/>
          </a:solidFill>
          <a:ln w="15240">
            <a:solidFill>
              <a:srgbClr val="2A406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5440680" y="4005072"/>
            <a:ext cx="530352" cy="530352"/>
          </a:xfrm>
          <a:prstGeom prst="ellipse">
            <a:avLst/>
          </a:prstGeom>
          <a:solidFill>
            <a:srgbClr val="00C9A7">
              <a:alpha val="85000"/>
            </a:srgbClr>
          </a:solidFill>
          <a:ln w="25400">
            <a:solidFill>
              <a:srgbClr val="00C9A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40680" y="400507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C9A7"/>
                </a:solidFill>
              </a:rPr>
              <a:t>4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6080760" y="398678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Get Verdict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080760" y="4279392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AC, WA, TLE, RE, MLE, or CE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Judge Verdicts — Know Every One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9CC0"/>
                </a:solidFill>
              </a:rPr>
              <a:t>Each verdict tells you exactly what to fix next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463040"/>
            <a:ext cx="2743200" cy="1572768"/>
          </a:xfrm>
          <a:prstGeom prst="roundRect">
            <a:avLst>
              <a:gd name="adj" fmla="val 8140"/>
            </a:avLst>
          </a:prstGeom>
          <a:solidFill>
            <a:srgbClr val="052A22"/>
          </a:solidFill>
          <a:ln w="2540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21792" y="1591056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00C9A7">
              <a:alpha val="80000"/>
            </a:srgbClr>
          </a:solidFill>
          <a:ln w="19050">
            <a:solidFill>
              <a:srgbClr val="00C9A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" y="1591056"/>
            <a:ext cx="7498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63040" y="1609344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6FF"/>
                </a:solidFill>
              </a:rPr>
              <a:t>✅  Accepted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2121408"/>
            <a:ext cx="23774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done! All tests passed.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337560" y="1463040"/>
            <a:ext cx="2743200" cy="1572768"/>
          </a:xfrm>
          <a:prstGeom prst="roundRect">
            <a:avLst>
              <a:gd name="adj" fmla="val 8140"/>
            </a:avLst>
          </a:prstGeom>
          <a:solidFill>
            <a:srgbClr val="2A0A0A"/>
          </a:solidFill>
          <a:ln w="2540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502152" y="1591056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FF6B6B">
              <a:alpha val="80000"/>
            </a:srgbClr>
          </a:solidFill>
          <a:ln w="19050">
            <a:solidFill>
              <a:srgbClr val="FF6B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02152" y="1591056"/>
            <a:ext cx="7498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6B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WA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343400" y="1609344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6FF"/>
                </a:solidFill>
              </a:rPr>
              <a:t>❌  Wrong Answer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520440" y="2121408"/>
            <a:ext cx="23774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logic, edge cases, output format.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217920" y="1463040"/>
            <a:ext cx="2743200" cy="1572768"/>
          </a:xfrm>
          <a:prstGeom prst="roundRect">
            <a:avLst>
              <a:gd name="adj" fmla="val 8140"/>
            </a:avLst>
          </a:prstGeom>
          <a:solidFill>
            <a:srgbClr val="2A1A00"/>
          </a:solidFill>
          <a:ln w="25400">
            <a:solidFill>
              <a:srgbClr val="FFB83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82512" y="1591056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FFB830">
              <a:alpha val="80000"/>
            </a:srgbClr>
          </a:solidFill>
          <a:ln w="19050">
            <a:solidFill>
              <a:srgbClr val="FFB83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82512" y="1591056"/>
            <a:ext cx="7498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B8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TLE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223760" y="1609344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6FF"/>
                </a:solidFill>
              </a:rPr>
              <a:t>⏱  Time Limit Exceeded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00800" y="2121408"/>
            <a:ext cx="23774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Optimize algorithm — reduce complexity.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57200" y="3154680"/>
            <a:ext cx="2743200" cy="1572768"/>
          </a:xfrm>
          <a:prstGeom prst="roundRect">
            <a:avLst>
              <a:gd name="adj" fmla="val 8140"/>
            </a:avLst>
          </a:prstGeom>
          <a:solidFill>
            <a:srgbClr val="1A0A2A"/>
          </a:solidFill>
          <a:ln w="25400">
            <a:solidFill>
              <a:srgbClr val="9B72C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21792" y="3282696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9B72CF">
              <a:alpha val="80000"/>
            </a:srgbClr>
          </a:solidFill>
          <a:ln w="19050">
            <a:solidFill>
              <a:srgbClr val="9B72C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1792" y="3282696"/>
            <a:ext cx="7498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B72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463040" y="3300984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6FF"/>
                </a:solidFill>
              </a:rPr>
              <a:t>💥  Runtime Error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0080" y="3813048"/>
            <a:ext cx="23774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Array bounds, div-by-zero, deep recursion.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3337560" y="3154680"/>
            <a:ext cx="2743200" cy="1572768"/>
          </a:xfrm>
          <a:prstGeom prst="roundRect">
            <a:avLst>
              <a:gd name="adj" fmla="val 8140"/>
            </a:avLst>
          </a:prstGeom>
          <a:solidFill>
            <a:srgbClr val="052025"/>
          </a:solidFill>
          <a:ln w="25400">
            <a:solidFill>
              <a:srgbClr val="A8D8EA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502152" y="3282696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A8D8EA">
              <a:alpha val="80000"/>
            </a:srgbClr>
          </a:solidFill>
          <a:ln w="19050">
            <a:solidFill>
              <a:srgbClr val="A8D8E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02152" y="3282696"/>
            <a:ext cx="7498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MLE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343400" y="3300984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6FF"/>
                </a:solidFill>
              </a:rPr>
              <a:t>📦  Memory Limit Exceeded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520440" y="3813048"/>
            <a:ext cx="23774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array sizes, use bitsets.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217920" y="3154680"/>
            <a:ext cx="2743200" cy="1572768"/>
          </a:xfrm>
          <a:prstGeom prst="roundRect">
            <a:avLst>
              <a:gd name="adj" fmla="val 8140"/>
            </a:avLst>
          </a:prstGeom>
          <a:solidFill>
            <a:srgbClr val="101820"/>
          </a:solidFill>
          <a:ln w="25400">
            <a:solidFill>
              <a:srgbClr val="8899AA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382512" y="3282696"/>
            <a:ext cx="749808" cy="438912"/>
          </a:xfrm>
          <a:prstGeom prst="roundRect">
            <a:avLst>
              <a:gd name="adj" fmla="val 16667"/>
            </a:avLst>
          </a:prstGeom>
          <a:solidFill>
            <a:srgbClr val="8899AA">
              <a:alpha val="80000"/>
            </a:srgbClr>
          </a:solidFill>
          <a:ln w="19050">
            <a:solidFill>
              <a:srgbClr val="8899A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82512" y="3282696"/>
            <a:ext cx="7498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899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CE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223760" y="3300984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6FF"/>
                </a:solidFill>
              </a:rPr>
              <a:t>🔧  Compilation Error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00800" y="3813048"/>
            <a:ext cx="23774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syntax before anything else.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409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Choose Your Arena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9CC0"/>
                </a:solidFill>
              </a:rPr>
              <a:t>Each platform has a personality — pick the right one for your goal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554480"/>
            <a:ext cx="1572768" cy="3337560"/>
          </a:xfrm>
          <a:prstGeom prst="roundRect">
            <a:avLst>
              <a:gd name="adj" fmla="val 8140"/>
            </a:avLst>
          </a:prstGeom>
          <a:solidFill>
            <a:srgbClr val="080F28"/>
          </a:solidFill>
          <a:ln w="22860">
            <a:solidFill>
              <a:srgbClr val="5B8CF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49808" y="1719072"/>
            <a:ext cx="841248" cy="841248"/>
          </a:xfrm>
          <a:prstGeom prst="ellipse">
            <a:avLst/>
          </a:prstGeom>
          <a:solidFill>
            <a:srgbClr val="5B8CFF">
              <a:alpha val="85000"/>
            </a:srgbClr>
          </a:solidFill>
          <a:ln w="25400">
            <a:solidFill>
              <a:srgbClr val="5B8C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719072"/>
            <a:ext cx="8412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5B8C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CF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2651760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Codeforces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3063240"/>
            <a:ext cx="1444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Rated contests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21208" y="3657600"/>
            <a:ext cx="1298448" cy="548640"/>
          </a:xfrm>
          <a:prstGeom prst="roundRect">
            <a:avLst>
              <a:gd name="adj" fmla="val 13333"/>
            </a:avLst>
          </a:prstGeom>
          <a:solidFill>
            <a:srgbClr val="5B8CFF">
              <a:alpha val="20000"/>
            </a:srgbClr>
          </a:solidFill>
          <a:ln w="12700">
            <a:solidFill>
              <a:srgbClr val="5B8C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" y="365760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2×/week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4315968"/>
            <a:ext cx="14447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B8CFF"/>
                </a:solidFill>
              </a:rPr>
              <a:t>Div.4→Div.1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093976" y="1554480"/>
            <a:ext cx="1572768" cy="3337560"/>
          </a:xfrm>
          <a:prstGeom prst="roundRect">
            <a:avLst>
              <a:gd name="adj" fmla="val 8140"/>
            </a:avLst>
          </a:prstGeom>
          <a:solidFill>
            <a:srgbClr val="201400"/>
          </a:solidFill>
          <a:ln w="22860">
            <a:solidFill>
              <a:srgbClr val="FFB83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459736" y="1719072"/>
            <a:ext cx="841248" cy="841248"/>
          </a:xfrm>
          <a:prstGeom prst="ellipse">
            <a:avLst/>
          </a:prstGeom>
          <a:solidFill>
            <a:srgbClr val="FFB830">
              <a:alpha val="85000"/>
            </a:srgbClr>
          </a:solidFill>
          <a:ln w="25400">
            <a:solidFill>
              <a:srgbClr val="FFB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459736" y="1719072"/>
            <a:ext cx="8412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B8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LC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2167128" y="2651760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LeetCode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167128" y="3063240"/>
            <a:ext cx="1444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Interview prep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231136" y="3657600"/>
            <a:ext cx="1298448" cy="548640"/>
          </a:xfrm>
          <a:prstGeom prst="roundRect">
            <a:avLst>
              <a:gd name="adj" fmla="val 13333"/>
            </a:avLst>
          </a:prstGeom>
          <a:solidFill>
            <a:srgbClr val="FFB830">
              <a:alpha val="20000"/>
            </a:srgbClr>
          </a:solidFill>
          <a:ln w="12700">
            <a:solidFill>
              <a:srgbClr val="FFB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231136" y="365760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2500+ Qs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167128" y="4315968"/>
            <a:ext cx="14447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B830"/>
                </a:solidFill>
              </a:rPr>
              <a:t>Easy→Hard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803904" y="1554480"/>
            <a:ext cx="1572768" cy="3337560"/>
          </a:xfrm>
          <a:prstGeom prst="roundRect">
            <a:avLst>
              <a:gd name="adj" fmla="val 8140"/>
            </a:avLst>
          </a:prstGeom>
          <a:solidFill>
            <a:srgbClr val="031A18"/>
          </a:solidFill>
          <a:ln w="2286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169664" y="1719072"/>
            <a:ext cx="841248" cy="841248"/>
          </a:xfrm>
          <a:prstGeom prst="ellipse">
            <a:avLst/>
          </a:prstGeom>
          <a:solidFill>
            <a:srgbClr val="00C9A7">
              <a:alpha val="85000"/>
            </a:srgbClr>
          </a:solidFill>
          <a:ln w="25400">
            <a:solidFill>
              <a:srgbClr val="00C9A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69664" y="1719072"/>
            <a:ext cx="8412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CC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3877056" y="2651760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CodeChef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877056" y="3063240"/>
            <a:ext cx="1444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Long Challenges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941064" y="3657600"/>
            <a:ext cx="1298448" cy="548640"/>
          </a:xfrm>
          <a:prstGeom prst="roundRect">
            <a:avLst>
              <a:gd name="adj" fmla="val 13333"/>
            </a:avLst>
          </a:prstGeom>
          <a:solidFill>
            <a:srgbClr val="00C9A7">
              <a:alpha val="20000"/>
            </a:srgbClr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941064" y="365760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10 days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877056" y="4315968"/>
            <a:ext cx="14447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C9A7"/>
                </a:solidFill>
              </a:rPr>
              <a:t>1★→7★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513832" y="1554480"/>
            <a:ext cx="1572768" cy="3337560"/>
          </a:xfrm>
          <a:prstGeom prst="roundRect">
            <a:avLst>
              <a:gd name="adj" fmla="val 8140"/>
            </a:avLst>
          </a:prstGeom>
          <a:solidFill>
            <a:srgbClr val="140A25"/>
          </a:solidFill>
          <a:ln w="22860">
            <a:solidFill>
              <a:srgbClr val="9B72C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5879592" y="1719072"/>
            <a:ext cx="841248" cy="841248"/>
          </a:xfrm>
          <a:prstGeom prst="ellipse">
            <a:avLst/>
          </a:prstGeom>
          <a:solidFill>
            <a:srgbClr val="9B72CF">
              <a:alpha val="85000"/>
            </a:srgbClr>
          </a:solidFill>
          <a:ln w="25400">
            <a:solidFill>
              <a:srgbClr val="9B72C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879592" y="1719072"/>
            <a:ext cx="8412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B72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5586984" y="2651760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AtCoder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586984" y="3063240"/>
            <a:ext cx="1444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Math problems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650992" y="3657600"/>
            <a:ext cx="1298448" cy="548640"/>
          </a:xfrm>
          <a:prstGeom prst="roundRect">
            <a:avLst>
              <a:gd name="adj" fmla="val 13333"/>
            </a:avLst>
          </a:prstGeom>
          <a:solidFill>
            <a:srgbClr val="9B72CF">
              <a:alpha val="20000"/>
            </a:srgbClr>
          </a:solidFill>
          <a:ln w="12700">
            <a:solidFill>
              <a:srgbClr val="9B72C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650992" y="365760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Clean OJ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586984" y="4315968"/>
            <a:ext cx="14447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9B72CF"/>
                </a:solidFill>
              </a:rPr>
              <a:t>ABC→AGC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223760" y="1554480"/>
            <a:ext cx="1572768" cy="3337560"/>
          </a:xfrm>
          <a:prstGeom prst="roundRect">
            <a:avLst>
              <a:gd name="adj" fmla="val 8140"/>
            </a:avLst>
          </a:prstGeom>
          <a:solidFill>
            <a:srgbClr val="200808"/>
          </a:solidFill>
          <a:ln w="2286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7589520" y="1719072"/>
            <a:ext cx="841248" cy="841248"/>
          </a:xfrm>
          <a:prstGeom prst="ellipse">
            <a:avLst/>
          </a:prstGeom>
          <a:solidFill>
            <a:srgbClr val="FF6B6B">
              <a:alpha val="85000"/>
            </a:srgbClr>
          </a:solidFill>
          <a:ln w="25400">
            <a:solidFill>
              <a:srgbClr val="FF6B6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89520" y="1719072"/>
            <a:ext cx="8412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6B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HR</a:t>
            </a:r>
            <a:endParaRPr lang="en-US" sz="2200" dirty="0"/>
          </a:p>
        </p:txBody>
      </p:sp>
      <p:sp>
        <p:nvSpPr>
          <p:cNvPr id="41" name="Text 39"/>
          <p:cNvSpPr/>
          <p:nvPr/>
        </p:nvSpPr>
        <p:spPr>
          <a:xfrm>
            <a:off x="7296912" y="2651760"/>
            <a:ext cx="14447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0F6FF"/>
                </a:solidFill>
              </a:rPr>
              <a:t>HackerRank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7296912" y="3063240"/>
            <a:ext cx="1444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Beginner tracks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360920" y="3657600"/>
            <a:ext cx="1298448" cy="548640"/>
          </a:xfrm>
          <a:prstGeom prst="roundRect">
            <a:avLst>
              <a:gd name="adj" fmla="val 13333"/>
            </a:avLst>
          </a:prstGeom>
          <a:solidFill>
            <a:srgbClr val="FF6B6B">
              <a:alpha val="20000"/>
            </a:srgbClr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360920" y="3657600"/>
            <a:ext cx="12984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Certs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7296912" y="4315968"/>
            <a:ext cx="14447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B6B"/>
                </a:solidFill>
              </a:rPr>
              <a:t>Warmup→Expert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57200" y="4828032"/>
            <a:ext cx="8229600" cy="274320"/>
          </a:xfrm>
          <a:prstGeom prst="roundRect">
            <a:avLst>
              <a:gd name="adj" fmla="val 20000"/>
            </a:avLst>
          </a:prstGeom>
          <a:solidFill>
            <a:srgbClr val="2A4060"/>
          </a:solidFill>
          <a:ln w="12700">
            <a:solidFill>
              <a:srgbClr val="2A406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57200" y="48280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C9A7"/>
                </a:solidFill>
              </a:rPr>
              <a:t>💡  Start here: Codeforces Div.4 for contest feel  +  LeetCode Easy for structured DSA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Pitfalls That Kill Your Score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4069080" cy="1783080"/>
          </a:xfrm>
          <a:prstGeom prst="roundRect">
            <a:avLst>
              <a:gd name="adj" fmla="val 7179"/>
            </a:avLst>
          </a:prstGeom>
          <a:solidFill>
            <a:srgbClr val="0F2040"/>
          </a:solidFill>
          <a:ln w="1524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38988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6B6B"/>
                </a:solidFill>
              </a:rPr>
              <a:t>Integer Overflow 💥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1792" y="1801368"/>
            <a:ext cx="1783080" cy="1143000"/>
          </a:xfrm>
          <a:prstGeom prst="roundRect">
            <a:avLst>
              <a:gd name="adj" fmla="val 5600"/>
            </a:avLst>
          </a:prstGeom>
          <a:solidFill>
            <a:srgbClr val="140404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7512" y="1847088"/>
            <a:ext cx="1691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FCA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✗  int a=1e6, b=1e6;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CA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r=a*b; //OVERFLOW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560320" y="1801368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031A0E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06040" y="1847088"/>
            <a:ext cx="1737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✓  long long r=(ll)a*b;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= 10^12  ✓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4800600" y="1298448"/>
            <a:ext cx="4069080" cy="1783080"/>
          </a:xfrm>
          <a:prstGeom prst="roundRect">
            <a:avLst>
              <a:gd name="adj" fmla="val 7179"/>
            </a:avLst>
          </a:prstGeom>
          <a:solidFill>
            <a:srgbClr val="0F2040"/>
          </a:solidFill>
          <a:ln w="15240">
            <a:solidFill>
              <a:srgbClr val="FFB83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983480" y="138988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</a:rPr>
              <a:t>Slow I/O in C++ 🐢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965192" y="1801368"/>
            <a:ext cx="1783080" cy="1143000"/>
          </a:xfrm>
          <a:prstGeom prst="roundRect">
            <a:avLst>
              <a:gd name="adj" fmla="val 5600"/>
            </a:avLst>
          </a:prstGeom>
          <a:solidFill>
            <a:srgbClr val="140404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10912" y="1847088"/>
            <a:ext cx="1691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FCA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✗  // No fast I/O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CA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cin&gt;&gt;n; // 10x slower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903720" y="1801368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031A0E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0" y="1847088"/>
            <a:ext cx="1737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✓  ios_base::sync_with_stdio(0);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cin.tie(0); // Fast ✓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57200" y="3218688"/>
            <a:ext cx="4069080" cy="1783080"/>
          </a:xfrm>
          <a:prstGeom prst="roundRect">
            <a:avLst>
              <a:gd name="adj" fmla="val 7179"/>
            </a:avLst>
          </a:prstGeom>
          <a:solidFill>
            <a:srgbClr val="0F2040"/>
          </a:solidFill>
          <a:ln w="15240">
            <a:solidFill>
              <a:srgbClr val="9B72C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40080" y="331012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B72CF"/>
                </a:solidFill>
              </a:rPr>
              <a:t>endl vs '\n' ⏱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1792" y="3721608"/>
            <a:ext cx="1783080" cy="1143000"/>
          </a:xfrm>
          <a:prstGeom prst="roundRect">
            <a:avLst>
              <a:gd name="adj" fmla="val 5600"/>
            </a:avLst>
          </a:prstGeom>
          <a:solidFill>
            <a:srgbClr val="140404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" y="3767328"/>
            <a:ext cx="1691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FCA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✗  cout&lt;&lt;x&lt;&lt;endl;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CA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Flushes buffer!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2560320" y="3721608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031A0E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606040" y="3767328"/>
            <a:ext cx="1737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✓  cout&lt;&lt;x&lt;&lt;'\n';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No flush ✓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800600" y="3218688"/>
            <a:ext cx="4069080" cy="1783080"/>
          </a:xfrm>
          <a:prstGeom prst="roundRect">
            <a:avLst>
              <a:gd name="adj" fmla="val 7179"/>
            </a:avLst>
          </a:prstGeom>
          <a:solidFill>
            <a:srgbClr val="0F2040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983480" y="331012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C9A7"/>
                </a:solidFill>
              </a:rPr>
              <a:t>Off-By-One Error 🔢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965192" y="3721608"/>
            <a:ext cx="1783080" cy="1143000"/>
          </a:xfrm>
          <a:prstGeom prst="roundRect">
            <a:avLst>
              <a:gd name="adj" fmla="val 5600"/>
            </a:avLst>
          </a:prstGeom>
          <a:solidFill>
            <a:srgbClr val="140404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10912" y="3767328"/>
            <a:ext cx="1691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FCA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✗  for i in range(n+1):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CA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arr[i] //IndexError!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6903720" y="3721608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031A0E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949440" y="3767328"/>
            <a:ext cx="1737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✓  for i in range(n):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arr[i] // 0..n-1 ✓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57200" y="5138928"/>
            <a:ext cx="8229600" cy="365760"/>
          </a:xfrm>
          <a:prstGeom prst="roundRect">
            <a:avLst>
              <a:gd name="adj" fmla="val 35000"/>
            </a:avLst>
          </a:prstGeom>
          <a:solidFill>
            <a:srgbClr val="0A0F1A"/>
          </a:solidFill>
          <a:ln w="15240">
            <a:solidFill>
              <a:srgbClr val="FFB83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40080" y="5138928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B8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⚠  Pitfall 5 — Modulo: apply mod after EVERY multiplication &amp; addition, not just at the end  →  (a * b) % MOD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409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5029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Complexity Analysis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Changes Everything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457200" y="20116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writing a single line of code,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complexity tells you if your solution will pass.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926080"/>
            <a:ext cx="4663440" cy="1920240"/>
          </a:xfrm>
          <a:prstGeom prst="roundRect">
            <a:avLst>
              <a:gd name="adj" fmla="val 6667"/>
            </a:avLst>
          </a:prstGeom>
          <a:solidFill>
            <a:srgbClr val="0F2040"/>
          </a:solidFill>
          <a:ln w="1524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85800" y="306324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B6B"/>
                </a:solidFill>
              </a:rPr>
              <a:t>⚡  The 10⁸ Rule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85800" y="3456432"/>
            <a:ext cx="42062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modern computer runs ~10⁸ simple operations per second.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7A9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your algorithm's complexity to the constraints before coding.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394960" y="640080"/>
            <a:ext cx="3383280" cy="1234440"/>
          </a:xfrm>
          <a:prstGeom prst="roundRect">
            <a:avLst>
              <a:gd name="adj" fmla="val 10370"/>
            </a:avLst>
          </a:prstGeom>
          <a:solidFill>
            <a:srgbClr val="0F2040"/>
          </a:solidFill>
          <a:ln w="1524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394960" y="713232"/>
            <a:ext cx="3383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00C9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10⁸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5394960" y="1463040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ops/sec (typical judge)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394960" y="2103120"/>
            <a:ext cx="3383280" cy="1234440"/>
          </a:xfrm>
          <a:prstGeom prst="roundRect">
            <a:avLst>
              <a:gd name="adj" fmla="val 10370"/>
            </a:avLst>
          </a:prstGeom>
          <a:solidFill>
            <a:srgbClr val="0F2040"/>
          </a:solidFill>
          <a:ln w="15240">
            <a:solidFill>
              <a:srgbClr val="FFB830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394960" y="2176272"/>
            <a:ext cx="3383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B8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1–2s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5394960" y="2926080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time limit per problem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394960" y="3566160"/>
            <a:ext cx="3383280" cy="1234440"/>
          </a:xfrm>
          <a:prstGeom prst="roundRect">
            <a:avLst>
              <a:gd name="adj" fmla="val 10370"/>
            </a:avLst>
          </a:prstGeom>
          <a:solidFill>
            <a:srgbClr val="0F2040"/>
          </a:solidFill>
          <a:ln w="15240">
            <a:solidFill>
              <a:srgbClr val="9B72C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394960" y="3639312"/>
            <a:ext cx="3383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9B72C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256MB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5394960" y="4389120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memory limit typical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Three Asymptotic Notations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261872"/>
            <a:ext cx="1920240" cy="3429000"/>
          </a:xfrm>
          <a:prstGeom prst="roundRect">
            <a:avLst>
              <a:gd name="adj" fmla="val 6667"/>
            </a:avLst>
          </a:prstGeom>
          <a:solidFill>
            <a:srgbClr val="200608"/>
          </a:solidFill>
          <a:ln w="25400">
            <a:solidFill>
              <a:srgbClr val="FF6B6B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371600"/>
            <a:ext cx="1920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6B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548640" y="24231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F6FF"/>
                </a:solidFill>
              </a:rPr>
              <a:t>Big-O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834640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8346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Upper bound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548640" y="3182112"/>
            <a:ext cx="1737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WORST CASE — judges test this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542032" y="1261872"/>
            <a:ext cx="1920240" cy="3429000"/>
          </a:xfrm>
          <a:prstGeom prst="roundRect">
            <a:avLst>
              <a:gd name="adj" fmla="val 6667"/>
            </a:avLst>
          </a:prstGeom>
          <a:solidFill>
            <a:srgbClr val="031A12"/>
          </a:solidFill>
          <a:ln w="25400">
            <a:solidFill>
              <a:srgbClr val="00C9A7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542032" y="1371600"/>
            <a:ext cx="1920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00C9A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Ω</a:t>
            </a:r>
            <a:endParaRPr lang="en-US" sz="5600" dirty="0"/>
          </a:p>
        </p:txBody>
      </p:sp>
      <p:sp>
        <p:nvSpPr>
          <p:cNvPr id="13" name="Text 11"/>
          <p:cNvSpPr/>
          <p:nvPr/>
        </p:nvSpPr>
        <p:spPr>
          <a:xfrm>
            <a:off x="2633472" y="24231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F6FF"/>
                </a:solidFill>
              </a:rPr>
              <a:t>Big-Omega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24912" y="2834640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24912" y="28346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Lower bound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633472" y="3182112"/>
            <a:ext cx="1737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BEST CASE — minimum time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26864" y="1261872"/>
            <a:ext cx="1920240" cy="3429000"/>
          </a:xfrm>
          <a:prstGeom prst="roundRect">
            <a:avLst>
              <a:gd name="adj" fmla="val 6667"/>
            </a:avLst>
          </a:prstGeom>
          <a:solidFill>
            <a:srgbClr val="110820"/>
          </a:solidFill>
          <a:ln w="25400">
            <a:solidFill>
              <a:srgbClr val="9B72CF"/>
            </a:solidFill>
            <a:prstDash val="solid"/>
          </a:ln>
          <a:effectLst>
            <a:outerShdw sx="100000" sy="100000" kx="0" ky="0" algn="bl" rotWithShape="0" blurRad="152400" dist="50800" dir="27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626864" y="1371600"/>
            <a:ext cx="1920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9B72C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5600" dirty="0"/>
          </a:p>
        </p:txBody>
      </p:sp>
      <p:sp>
        <p:nvSpPr>
          <p:cNvPr id="19" name="Text 17"/>
          <p:cNvSpPr/>
          <p:nvPr/>
        </p:nvSpPr>
        <p:spPr>
          <a:xfrm>
            <a:off x="4718304" y="242316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F6FF"/>
                </a:solidFill>
              </a:rPr>
              <a:t>Big-Theta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809744" y="2834640"/>
            <a:ext cx="1554480" cy="274320"/>
          </a:xfrm>
          <a:prstGeom prst="roundRect">
            <a:avLst>
              <a:gd name="adj" fmla="val 20000"/>
            </a:avLst>
          </a:prstGeom>
          <a:solidFill>
            <a:srgbClr val="9B72CF"/>
          </a:solidFill>
          <a:ln w="12700">
            <a:solidFill>
              <a:srgbClr val="9B72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9744" y="28346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Tight bound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718304" y="3182112"/>
            <a:ext cx="1737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CC0"/>
                </a:solidFill>
              </a:rPr>
              <a:t>EXACT order — always this fast</a:t>
            </a:r>
            <a:endParaRPr lang="en-US" sz="1000" dirty="0"/>
          </a:p>
        </p:txBody>
      </p:sp>
      <p:graphicFrame>
        <p:nvGraphicFramePr>
          <p:cNvPr id="23" name="Chart 0" descr=""/>
          <p:cNvGraphicFramePr/>
          <p:nvPr/>
        </p:nvGraphicFramePr>
        <p:xfrm>
          <a:off x="6492240" y="1188720"/>
          <a:ext cx="2286000" cy="35204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4" name="Shape 21"/>
          <p:cNvSpPr/>
          <p:nvPr/>
        </p:nvSpPr>
        <p:spPr>
          <a:xfrm>
            <a:off x="457200" y="4846320"/>
            <a:ext cx="8229600" cy="274320"/>
          </a:xfrm>
          <a:prstGeom prst="roundRect">
            <a:avLst>
              <a:gd name="adj" fmla="val 20000"/>
            </a:avLst>
          </a:prstGeom>
          <a:solidFill>
            <a:srgbClr val="2A4060"/>
          </a:solidFill>
          <a:ln w="12700">
            <a:solidFill>
              <a:srgbClr val="2A406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57200" y="4846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B830"/>
                </a:solidFill>
              </a:rPr>
              <a:t>🎯  In CP: only Big-O matters — judges always stress-test your worst case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409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"/>
            <a:ext cx="1280160" cy="274320"/>
          </a:xfrm>
          <a:prstGeom prst="roundRect">
            <a:avLst>
              <a:gd name="adj" fmla="val 20000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0000"/>
                </a:solidFill>
              </a:rPr>
              <a:t>WEEK 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F6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Complexity Classes — Fastest to Slowest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234440"/>
            <a:ext cx="8229600" cy="457200"/>
          </a:xfrm>
          <a:prstGeom prst="roundRect">
            <a:avLst>
              <a:gd name="adj" fmla="val 14000"/>
            </a:avLst>
          </a:prstGeom>
          <a:solidFill>
            <a:srgbClr val="0F2040"/>
          </a:solidFill>
          <a:ln w="6350">
            <a:solidFill>
              <a:srgbClr val="2A406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271016"/>
            <a:ext cx="201168" cy="384048"/>
          </a:xfrm>
          <a:prstGeom prst="roundRect">
            <a:avLst>
              <a:gd name="adj" fmla="val 22727"/>
            </a:avLst>
          </a:prstGeom>
          <a:solidFill>
            <a:srgbClr val="00C9A7"/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1234440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9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O(1)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240280" y="12344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Array access, hash map lookup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309360" y="123444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A40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ops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7589520" y="1344168"/>
            <a:ext cx="20117" cy="237744"/>
          </a:xfrm>
          <a:prstGeom prst="roundRect">
            <a:avLst>
              <a:gd name="adj" fmla="val 181816"/>
            </a:avLst>
          </a:prstGeom>
          <a:solidFill>
            <a:srgbClr val="00C9A7">
              <a:alpha val="70000"/>
            </a:srgbClr>
          </a:solidFill>
          <a:ln w="12700">
            <a:solidFill>
              <a:srgbClr val="00C9A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1755648"/>
            <a:ext cx="8229600" cy="457200"/>
          </a:xfrm>
          <a:prstGeom prst="roundRect">
            <a:avLst>
              <a:gd name="adj" fmla="val 14000"/>
            </a:avLst>
          </a:prstGeom>
          <a:solidFill>
            <a:srgbClr val="112347"/>
          </a:solidFill>
          <a:ln w="6350">
            <a:solidFill>
              <a:srgbClr val="2A406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1792224"/>
            <a:ext cx="201168" cy="384048"/>
          </a:xfrm>
          <a:prstGeom prst="roundRect">
            <a:avLst>
              <a:gd name="adj" fmla="val 22727"/>
            </a:avLst>
          </a:prstGeom>
          <a:solidFill>
            <a:srgbClr val="A8D8EA"/>
          </a:solidFill>
          <a:ln w="12700">
            <a:solidFill>
              <a:srgbClr val="A8D8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49808" y="1755648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O(log n)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240280" y="1755648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Binary search, balanced BST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309360" y="175564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A40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 ops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589520" y="1865376"/>
            <a:ext cx="60350" cy="237744"/>
          </a:xfrm>
          <a:prstGeom prst="roundRect">
            <a:avLst>
              <a:gd name="adj" fmla="val 60606"/>
            </a:avLst>
          </a:prstGeom>
          <a:solidFill>
            <a:srgbClr val="A8D8EA">
              <a:alpha val="70000"/>
            </a:srgbClr>
          </a:solidFill>
          <a:ln w="12700">
            <a:solidFill>
              <a:srgbClr val="A8D8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2276856"/>
            <a:ext cx="8229600" cy="457200"/>
          </a:xfrm>
          <a:prstGeom prst="roundRect">
            <a:avLst>
              <a:gd name="adj" fmla="val 14000"/>
            </a:avLst>
          </a:prstGeom>
          <a:solidFill>
            <a:srgbClr val="0F2040"/>
          </a:solidFill>
          <a:ln w="6350">
            <a:solidFill>
              <a:srgbClr val="2A406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2313432"/>
            <a:ext cx="201168" cy="384048"/>
          </a:xfrm>
          <a:prstGeom prst="roundRect">
            <a:avLst>
              <a:gd name="adj" fmla="val 22727"/>
            </a:avLst>
          </a:prstGeom>
          <a:solidFill>
            <a:srgbClr val="9B72CF"/>
          </a:solidFill>
          <a:ln w="12700">
            <a:solidFill>
              <a:srgbClr val="9B72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9808" y="2276856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72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240280" y="2276856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Linear scan, single loop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309360" y="2276856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A40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1,000 ops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589520" y="2386584"/>
            <a:ext cx="140818" cy="237744"/>
          </a:xfrm>
          <a:prstGeom prst="roundRect">
            <a:avLst>
              <a:gd name="adj" fmla="val 25974"/>
            </a:avLst>
          </a:prstGeom>
          <a:solidFill>
            <a:srgbClr val="9B72CF">
              <a:alpha val="70000"/>
            </a:srgbClr>
          </a:solidFill>
          <a:ln w="12700">
            <a:solidFill>
              <a:srgbClr val="9B72C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2798064"/>
            <a:ext cx="8229600" cy="457200"/>
          </a:xfrm>
          <a:prstGeom prst="roundRect">
            <a:avLst>
              <a:gd name="adj" fmla="val 14000"/>
            </a:avLst>
          </a:prstGeom>
          <a:solidFill>
            <a:srgbClr val="112347"/>
          </a:solidFill>
          <a:ln w="6350">
            <a:solidFill>
              <a:srgbClr val="2A406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7200" y="2834640"/>
            <a:ext cx="201168" cy="384048"/>
          </a:xfrm>
          <a:prstGeom prst="roundRect">
            <a:avLst>
              <a:gd name="adj" fmla="val 22727"/>
            </a:avLst>
          </a:prstGeom>
          <a:solidFill>
            <a:srgbClr val="FFB830"/>
          </a:solidFill>
          <a:ln w="12700">
            <a:solidFill>
              <a:srgbClr val="FFB83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9808" y="2798064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B8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 log n)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240280" y="279806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Merge sort, heap sort, BIT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309360" y="2798064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A40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17,000 ops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7589520" y="2907792"/>
            <a:ext cx="221285" cy="237744"/>
          </a:xfrm>
          <a:prstGeom prst="roundRect">
            <a:avLst>
              <a:gd name="adj" fmla="val 16529"/>
            </a:avLst>
          </a:prstGeom>
          <a:solidFill>
            <a:srgbClr val="FFB830">
              <a:alpha val="70000"/>
            </a:srgbClr>
          </a:solidFill>
          <a:ln w="12700">
            <a:solidFill>
              <a:srgbClr val="FFB83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57200" y="3319272"/>
            <a:ext cx="8229600" cy="457200"/>
          </a:xfrm>
          <a:prstGeom prst="roundRect">
            <a:avLst>
              <a:gd name="adj" fmla="val 14000"/>
            </a:avLst>
          </a:prstGeom>
          <a:solidFill>
            <a:srgbClr val="0F2040"/>
          </a:solidFill>
          <a:ln w="6350">
            <a:solidFill>
              <a:srgbClr val="2A406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57200" y="3355848"/>
            <a:ext cx="201168" cy="384048"/>
          </a:xfrm>
          <a:prstGeom prst="roundRect">
            <a:avLst>
              <a:gd name="adj" fmla="val 22727"/>
            </a:avLst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49808" y="3319272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C4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O(n²)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2240280" y="331927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Bubble sort, nested loops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309360" y="3319272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A40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1M ops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589520" y="3429000"/>
            <a:ext cx="382219" cy="237744"/>
          </a:xfrm>
          <a:prstGeom prst="roundRect">
            <a:avLst>
              <a:gd name="adj" fmla="val 15385"/>
            </a:avLst>
          </a:prstGeom>
          <a:solidFill>
            <a:srgbClr val="FF8C42">
              <a:alpha val="70000"/>
            </a:srgbClr>
          </a:solidFill>
          <a:ln w="12700">
            <a:solidFill>
              <a:srgbClr val="FF8C42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57200" y="3840480"/>
            <a:ext cx="8229600" cy="457200"/>
          </a:xfrm>
          <a:prstGeom prst="roundRect">
            <a:avLst>
              <a:gd name="adj" fmla="val 14000"/>
            </a:avLst>
          </a:prstGeom>
          <a:solidFill>
            <a:srgbClr val="112347"/>
          </a:solidFill>
          <a:ln w="6350">
            <a:solidFill>
              <a:srgbClr val="2A406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57200" y="3877056"/>
            <a:ext cx="201168" cy="384048"/>
          </a:xfrm>
          <a:prstGeom prst="roundRect">
            <a:avLst>
              <a:gd name="adj" fmla="val 22727"/>
            </a:avLst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49808" y="3840480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O(n³)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2240280" y="384048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Triple loop, naive matrix multiply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309360" y="384048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A40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1B ops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589520" y="3950208"/>
            <a:ext cx="563270" cy="237744"/>
          </a:xfrm>
          <a:prstGeom prst="roundRect">
            <a:avLst>
              <a:gd name="adj" fmla="val 15385"/>
            </a:avLst>
          </a:prstGeom>
          <a:solidFill>
            <a:srgbClr val="FF6B6B">
              <a:alpha val="70000"/>
            </a:srgbClr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57200" y="4361688"/>
            <a:ext cx="8229600" cy="457200"/>
          </a:xfrm>
          <a:prstGeom prst="roundRect">
            <a:avLst>
              <a:gd name="adj" fmla="val 14000"/>
            </a:avLst>
          </a:prstGeom>
          <a:solidFill>
            <a:srgbClr val="0F2040"/>
          </a:solidFill>
          <a:ln w="6350">
            <a:solidFill>
              <a:srgbClr val="2A406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57200" y="4398264"/>
            <a:ext cx="201168" cy="384048"/>
          </a:xfrm>
          <a:prstGeom prst="roundRect">
            <a:avLst>
              <a:gd name="adj" fmla="val 22727"/>
            </a:avLst>
          </a:prstGeom>
          <a:solidFill>
            <a:srgbClr val="CF3F6E"/>
          </a:solidFill>
          <a:ln w="12700">
            <a:solidFill>
              <a:srgbClr val="CF3F6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49808" y="4361688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F3F6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O(2ⁿ)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2240280" y="4361688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CC0"/>
                </a:solidFill>
              </a:rPr>
              <a:t>Subset enumeration, bitmask DP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309360" y="436168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A406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∞ ops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7589520" y="4471416"/>
            <a:ext cx="784555" cy="237744"/>
          </a:xfrm>
          <a:prstGeom prst="roundRect">
            <a:avLst>
              <a:gd name="adj" fmla="val 15385"/>
            </a:avLst>
          </a:prstGeom>
          <a:solidFill>
            <a:srgbClr val="CF3F6E">
              <a:alpha val="70000"/>
            </a:srgbClr>
          </a:solidFill>
          <a:ln w="12700">
            <a:solidFill>
              <a:srgbClr val="CF3F6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57200" y="489204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060"/>
                </a:solidFill>
              </a:rPr>
              <a:t>(n = 1,000, 1 second = 10⁸ ops)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Competitive Programming – Week 1 &amp; 2</dc:title>
  <dc:subject>PptxGenJS Presentation</dc:subject>
  <dc:creator>PptxGenJS</dc:creator>
  <cp:lastModifiedBy>PptxGenJS</cp:lastModifiedBy>
  <cp:revision>1</cp:revision>
  <dcterms:created xsi:type="dcterms:W3CDTF">2026-06-16T08:21:01Z</dcterms:created>
  <dcterms:modified xsi:type="dcterms:W3CDTF">2026-06-16T08:21:01Z</dcterms:modified>
</cp:coreProperties>
</file>